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571" r:id="rId2"/>
    <p:sldId id="576" r:id="rId3"/>
    <p:sldId id="579" r:id="rId4"/>
    <p:sldId id="572" r:id="rId5"/>
    <p:sldId id="577" r:id="rId6"/>
    <p:sldId id="580" r:id="rId7"/>
    <p:sldId id="581" r:id="rId8"/>
    <p:sldId id="582" r:id="rId9"/>
    <p:sldId id="583" r:id="rId10"/>
    <p:sldId id="584" r:id="rId11"/>
    <p:sldId id="585" r:id="rId12"/>
    <p:sldId id="586" r:id="rId13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D4F"/>
    <a:srgbClr val="808080"/>
    <a:srgbClr val="76E4B2"/>
    <a:srgbClr val="76E3B2"/>
    <a:srgbClr val="00D379"/>
    <a:srgbClr val="AAF8C8"/>
    <a:srgbClr val="FAC81A"/>
    <a:srgbClr val="741517"/>
    <a:srgbClr val="9F1B1E"/>
    <a:srgbClr val="CF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75"/>
    <p:restoredTop sz="94375"/>
  </p:normalViewPr>
  <p:slideViewPr>
    <p:cSldViewPr>
      <p:cViewPr varScale="1">
        <p:scale>
          <a:sx n="79" d="100"/>
          <a:sy n="79" d="100"/>
        </p:scale>
        <p:origin x="-84" y="-40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6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fld id="{3C6FC1CC-967F-44A5-B9A2-3DB8437F456A}" type="datetimeFigureOut">
              <a:rPr lang="en-US" smtClean="0"/>
              <a:pPr>
                <a:defRPr/>
              </a:pPr>
              <a:t>1/16/2017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>
                <a:latin typeface="Arial Unicode MS" charset="0"/>
              </a:defRPr>
            </a:lvl1pPr>
          </a:lstStyle>
          <a:p>
            <a:pPr>
              <a:defRPr/>
            </a:pPr>
            <a:fld id="{CED23D58-D6CF-40C5-BCED-EBCD1C9F0AD0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563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 Unicode M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514049" y="3433564"/>
            <a:ext cx="7737475" cy="1800200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000" baseline="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lvl="0"/>
            <a:endParaRPr lang="en-AU" altLang="de-DE" noProof="0" dirty="0" smtClean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14049" y="2420888"/>
            <a:ext cx="7704856" cy="504056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buFont typeface="+mj-lt"/>
              <a:buNone/>
              <a:tabLst/>
              <a:defRPr sz="2000" cap="all" baseline="0">
                <a:solidFill>
                  <a:srgbClr val="60A164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tabLst/>
              <a:defRPr/>
            </a:pPr>
            <a:r>
              <a:rPr lang="en-AU" altLang="de-DE" sz="2400" b="1" noProof="0" dirty="0" smtClean="0">
                <a:solidFill>
                  <a:srgbClr val="60A164"/>
                </a:solidFill>
              </a:rPr>
              <a:t>5. Blatt</a:t>
            </a:r>
            <a:endParaRPr lang="en-AU" noProof="0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518513" y="1201316"/>
            <a:ext cx="7725895" cy="1143000"/>
          </a:xfrm>
          <a:prstGeom prst="rect">
            <a:avLst/>
          </a:prstGeom>
        </p:spPr>
        <p:txBody>
          <a:bodyPr anchor="b"/>
          <a:lstStyle>
            <a:lvl1pPr algn="l">
              <a:defRPr lang="en-US" sz="3500" b="1" cap="all" baseline="0">
                <a:solidFill>
                  <a:srgbClr val="008C4F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lvl="0"/>
            <a:r>
              <a:rPr lang="en-AU" noProof="0" dirty="0" err="1" smtClean="0"/>
              <a:t>Informatikwerkstatt</a:t>
            </a:r>
            <a:r>
              <a:rPr lang="en-AU" noProof="0" dirty="0" smtClean="0"/>
              <a:t>	</a:t>
            </a:r>
            <a:endParaRPr lang="en-AU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6933" y="1921396"/>
            <a:ext cx="7737475" cy="1155700"/>
          </a:xfrm>
          <a:prstGeom prst="rect">
            <a:avLst/>
          </a:prstGeom>
        </p:spPr>
        <p:txBody>
          <a:bodyPr anchor="b"/>
          <a:lstStyle>
            <a:lvl1pPr algn="l">
              <a:defRPr sz="3500" b="1" cap="all">
                <a:solidFill>
                  <a:srgbClr val="008C4F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lvl="0"/>
            <a:r>
              <a:rPr lang="en-AU" altLang="de-DE" noProof="0" dirty="0" err="1" smtClean="0"/>
              <a:t>Abschnittsüberschrift</a:t>
            </a:r>
            <a:endParaRPr lang="en-AU" altLang="de-DE" noProof="0" dirty="0" smtClean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06933" y="3005088"/>
            <a:ext cx="7704856" cy="2282428"/>
          </a:xfrm>
          <a:prstGeom prst="rect">
            <a:avLst/>
          </a:prstGeom>
        </p:spPr>
        <p:txBody>
          <a:bodyPr vert="horz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buFont typeface="Arial"/>
              <a:buNone/>
              <a:tabLst/>
              <a:defRPr sz="2200" cap="all" baseline="0">
                <a:solidFill>
                  <a:srgbClr val="60A164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pPr marL="268288" marR="0" lvl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C4F"/>
              </a:buClr>
              <a:buSzPct val="110000"/>
              <a:tabLst/>
              <a:defRPr/>
            </a:pPr>
            <a:r>
              <a:rPr lang="en-AU" altLang="de-DE" sz="2400" b="1" noProof="0" dirty="0" err="1" smtClean="0">
                <a:solidFill>
                  <a:srgbClr val="60A164"/>
                </a:solidFill>
              </a:rPr>
              <a:t>Untertitel</a:t>
            </a:r>
            <a:r>
              <a:rPr lang="en-AU" altLang="de-DE" sz="2400" b="1" noProof="0" dirty="0" smtClean="0">
                <a:solidFill>
                  <a:srgbClr val="60A164"/>
                </a:solidFill>
              </a:rPr>
              <a:t> (</a:t>
            </a:r>
            <a:r>
              <a:rPr lang="en-AU" altLang="de-DE" sz="2400" b="1" noProof="0" dirty="0" err="1" smtClean="0">
                <a:solidFill>
                  <a:srgbClr val="60A164"/>
                </a:solidFill>
              </a:rPr>
              <a:t>z.B</a:t>
            </a:r>
            <a:r>
              <a:rPr lang="en-AU" altLang="de-DE" sz="2400" b="1" noProof="0" dirty="0" smtClean="0">
                <a:solidFill>
                  <a:srgbClr val="60A164"/>
                </a:solidFill>
              </a:rPr>
              <a:t>. </a:t>
            </a:r>
            <a:r>
              <a:rPr lang="en-AU" altLang="de-DE" sz="2400" b="1" noProof="0" dirty="0" err="1" smtClean="0">
                <a:solidFill>
                  <a:srgbClr val="60A164"/>
                </a:solidFill>
              </a:rPr>
              <a:t>Mehr</a:t>
            </a:r>
            <a:r>
              <a:rPr lang="en-AU" altLang="de-DE" sz="2400" b="1" noProof="0" dirty="0" smtClean="0">
                <a:solidFill>
                  <a:srgbClr val="60A164"/>
                </a:solidFill>
              </a:rPr>
              <a:t> details)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7851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489348"/>
            <a:ext cx="8208912" cy="3816523"/>
          </a:xfrm>
          <a:prstGeom prst="rect">
            <a:avLst/>
          </a:prstGeom>
        </p:spPr>
        <p:txBody>
          <a:bodyPr>
            <a:normAutofit/>
          </a:bodyPr>
          <a:lstStyle>
            <a:lvl1pPr marL="234000" indent="-234000">
              <a:buFont typeface="Wingdings" charset="2"/>
              <a:buChar char="§"/>
              <a:defRPr sz="20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468000" indent="-234000">
              <a:defRPr sz="18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2pPr>
            <a:lvl3pPr marL="702000" indent="-234000"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3pPr>
            <a:lvl4pPr marL="936000" indent="-234000">
              <a:defRPr sz="14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4pPr>
            <a:lvl5pPr marL="1170000" indent="-234000">
              <a:defRPr sz="1400" b="0" i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907704" y="5305871"/>
            <a:ext cx="6552728" cy="408089"/>
          </a:xfrm>
          <a:prstGeom prst="rect">
            <a:avLst/>
          </a:prstGeom>
        </p:spPr>
        <p:txBody>
          <a:bodyPr vert="horz" bIns="46800" anchor="b"/>
          <a:lstStyle>
            <a:lvl1pPr marL="0" indent="0" algn="r">
              <a:lnSpc>
                <a:spcPct val="100000"/>
              </a:lnSpc>
              <a:buNone/>
              <a:defRPr sz="1000" b="0" i="0" baseline="0">
                <a:solidFill>
                  <a:schemeClr val="bg1">
                    <a:lumMod val="65000"/>
                  </a:schemeClr>
                </a:solidFill>
                <a:latin typeface="Arial Unicode MS" charset="0"/>
                <a:cs typeface="Arial Unicode MS" charset="0"/>
              </a:defRPr>
            </a:lvl1pPr>
          </a:lstStyle>
          <a:p>
            <a:pPr lvl="0"/>
            <a:r>
              <a:rPr lang="en-US" dirty="0" smtClean="0"/>
              <a:t>Image sources</a:t>
            </a:r>
            <a:r>
              <a:rPr lang="en-US" smtClean="0"/>
              <a:t>: …</a:t>
            </a:r>
            <a:endParaRPr lang="en-US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1520" y="734546"/>
            <a:ext cx="8208912" cy="4667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 i="0" baseline="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AU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489348"/>
            <a:ext cx="4032448" cy="3816424"/>
          </a:xfrm>
          <a:prstGeom prst="rect">
            <a:avLst/>
          </a:prstGeom>
        </p:spPr>
        <p:txBody>
          <a:bodyPr>
            <a:normAutofit/>
          </a:bodyPr>
          <a:lstStyle>
            <a:lvl1pPr marL="234000" indent="-234000">
              <a:buFont typeface="Wingdings" charset="2"/>
              <a:buChar char="§"/>
              <a:defRPr sz="20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1pPr>
            <a:lvl2pPr marL="468000" indent="-234000">
              <a:defRPr sz="18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2pPr>
            <a:lvl3pPr marL="702000" indent="-234000"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3pPr>
            <a:lvl4pPr marL="936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4pPr>
            <a:lvl5pPr marL="1170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AU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0"/>
          </p:nvPr>
        </p:nvSpPr>
        <p:spPr>
          <a:xfrm>
            <a:off x="4427984" y="1489348"/>
            <a:ext cx="4032448" cy="3816423"/>
          </a:xfrm>
          <a:prstGeom prst="rect">
            <a:avLst/>
          </a:prstGeom>
        </p:spPr>
        <p:txBody>
          <a:bodyPr>
            <a:normAutofit/>
          </a:bodyPr>
          <a:lstStyle>
            <a:lvl1pPr marL="234000" indent="-234000">
              <a:buFont typeface="Wingdings" charset="2"/>
              <a:buChar char="§"/>
              <a:defRPr sz="20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1pPr>
            <a:lvl2pPr marL="468000" indent="-234000">
              <a:defRPr sz="18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2pPr>
            <a:lvl3pPr marL="702000" indent="-234000"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3pPr>
            <a:lvl4pPr marL="936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4pPr>
            <a:lvl5pPr marL="1170000" indent="-234000">
              <a:defRPr sz="1400" b="0" i="0">
                <a:solidFill>
                  <a:schemeClr val="tx1"/>
                </a:solidFill>
                <a:latin typeface="Arial Unicode MS" charset="0"/>
                <a:cs typeface="Arial Unicode MS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AU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734546"/>
            <a:ext cx="8208912" cy="4667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 i="0" baseline="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AU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907704" y="5305871"/>
            <a:ext cx="6552728" cy="408089"/>
          </a:xfrm>
          <a:prstGeom prst="rect">
            <a:avLst/>
          </a:prstGeom>
        </p:spPr>
        <p:txBody>
          <a:bodyPr vert="horz" bIns="46800" anchor="b"/>
          <a:lstStyle>
            <a:lvl1pPr marL="0" indent="0" algn="r">
              <a:lnSpc>
                <a:spcPct val="100000"/>
              </a:lnSpc>
              <a:buNone/>
              <a:defRPr sz="1000" b="0" i="0" baseline="0">
                <a:solidFill>
                  <a:schemeClr val="bg1">
                    <a:lumMod val="65000"/>
                  </a:schemeClr>
                </a:solidFill>
                <a:latin typeface="Arial Unicode MS" charset="0"/>
                <a:cs typeface="Arial Unicode MS" charset="0"/>
              </a:defRPr>
            </a:lvl1pPr>
          </a:lstStyle>
          <a:p>
            <a:pPr lvl="0"/>
            <a:r>
              <a:rPr lang="en-US" dirty="0" smtClean="0"/>
              <a:t>Image sources</a:t>
            </a:r>
            <a:r>
              <a:rPr lang="en-US" smtClean="0"/>
              <a:t>: 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9595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5305871"/>
            <a:ext cx="8352928" cy="408089"/>
          </a:xfrm>
          <a:prstGeom prst="rect">
            <a:avLst/>
          </a:prstGeom>
          <a:solidFill>
            <a:schemeClr val="bg1"/>
          </a:solidFill>
        </p:spPr>
        <p:txBody>
          <a:bodyPr vert="horz" bIns="46800" anchor="b"/>
          <a:lstStyle>
            <a:lvl1pPr marL="0" indent="0" algn="l">
              <a:lnSpc>
                <a:spcPct val="100000"/>
              </a:lnSpc>
              <a:buNone/>
              <a:defRPr sz="1000" b="0" i="0" baseline="0">
                <a:solidFill>
                  <a:schemeClr val="bg1">
                    <a:lumMod val="65000"/>
                  </a:schemeClr>
                </a:solidFill>
                <a:latin typeface="Arial Unicode MS" charset="0"/>
                <a:cs typeface="Arial Unicode MS" charset="0"/>
              </a:defRPr>
            </a:lvl1pPr>
          </a:lstStyle>
          <a:p>
            <a:pPr lvl="0"/>
            <a:r>
              <a:rPr lang="en-US" dirty="0" smtClean="0"/>
              <a:t>Image sources</a:t>
            </a:r>
            <a:r>
              <a:rPr lang="en-US" smtClean="0"/>
              <a:t>: 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6786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a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8"/>
          <p:cNvSpPr>
            <a:spLocks noChangeArrowheads="1"/>
          </p:cNvSpPr>
          <p:nvPr userDrawn="1"/>
        </p:nvSpPr>
        <p:spPr bwMode="auto">
          <a:xfrm>
            <a:off x="0" y="0"/>
            <a:ext cx="9144000" cy="5345906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7673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b="0" i="0" dirty="0">
              <a:solidFill>
                <a:srgbClr val="FFFFFF"/>
              </a:solidFill>
              <a:latin typeface="Arial Unicode MS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5345906"/>
            <a:ext cx="9144000" cy="369094"/>
          </a:xfrm>
          <a:prstGeom prst="rect">
            <a:avLst/>
          </a:prstGeom>
          <a:solidFill>
            <a:srgbClr val="018D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Unicode MS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2089" y="5305772"/>
            <a:ext cx="9180000" cy="76200"/>
          </a:xfrm>
          <a:prstGeom prst="rect">
            <a:avLst/>
          </a:prstGeom>
          <a:solidFill>
            <a:srgbClr val="00D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Unicode MS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5868144" y="164"/>
            <a:ext cx="1656184" cy="5386090"/>
          </a:xfrm>
          <a:prstGeom prst="rect">
            <a:avLst/>
          </a:prstGeom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34400" b="0" i="0" u="none" strike="noStrike" kern="1200" cap="none" spc="50" normalizeH="0" baseline="0" noProof="0" dirty="0" smtClean="0">
                <a:ln w="11430"/>
                <a:gradFill>
                  <a:gsLst>
                    <a:gs pos="25000">
                      <a:srgbClr val="018D4F"/>
                    </a:gs>
                    <a:gs pos="100000">
                      <a:srgbClr val="00D379"/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 Unicode MS" charset="0"/>
                <a:ea typeface="+mn-ea"/>
                <a:cs typeface="+mn-cs"/>
              </a:rPr>
              <a:t>?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48200" y="5396508"/>
            <a:ext cx="4419600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fld id="{540B566C-DA1A-D842-A8CF-25AC38350C6E}" type="slidenum">
              <a:rPr kumimoji="0" lang="en-US" sz="115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Unicode MS" charset="0"/>
                <a:ea typeface="+mn-ea"/>
                <a:cs typeface="Arial Unicode MS" charset="0"/>
              </a:rPr>
              <a:t>‹Nr.›</a:t>
            </a:fld>
            <a:endParaRPr kumimoji="0" lang="en-US" sz="11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charset="0"/>
              <a:ea typeface="+mn-ea"/>
              <a:cs typeface="Arial Unicode MS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1520" y="734546"/>
            <a:ext cx="5592713" cy="46677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 i="0" baseline="0">
                <a:solidFill>
                  <a:schemeClr val="bg1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920049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5"/>
          <p:cNvSpPr>
            <a:spLocks noChangeArrowheads="1"/>
          </p:cNvSpPr>
          <p:nvPr/>
        </p:nvSpPr>
        <p:spPr bwMode="auto">
          <a:xfrm>
            <a:off x="8583613" y="0"/>
            <a:ext cx="561975" cy="57150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 b="0" i="0" dirty="0">
              <a:latin typeface="Arial Unicode MS" charset="0"/>
            </a:endParaRPr>
          </a:p>
        </p:txBody>
      </p:sp>
      <p:sp>
        <p:nvSpPr>
          <p:cNvPr id="4" name="Text Box 34"/>
          <p:cNvSpPr txBox="1">
            <a:spLocks noChangeArrowheads="1"/>
          </p:cNvSpPr>
          <p:nvPr/>
        </p:nvSpPr>
        <p:spPr bwMode="auto">
          <a:xfrm>
            <a:off x="245737" y="5184330"/>
            <a:ext cx="82146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noAutofit/>
          </a:bodyPr>
          <a:lstStyle>
            <a:lvl1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391025" algn="l"/>
                <a:tab pos="78962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altLang="de-DE" sz="1000" dirty="0" smtClean="0">
                <a:solidFill>
                  <a:srgbClr val="808080"/>
                </a:solidFill>
                <a:latin typeface="Arial Unicode MS" pitchFamily="34" charset="-128"/>
              </a:rPr>
              <a:t>Abdullah </a:t>
            </a:r>
            <a:r>
              <a:rPr lang="de-DE" altLang="de-DE" sz="1000" dirty="0" err="1" smtClean="0">
                <a:solidFill>
                  <a:srgbClr val="808080"/>
                </a:solidFill>
                <a:latin typeface="Arial Unicode MS" pitchFamily="34" charset="-128"/>
              </a:rPr>
              <a:t>Tayeh</a:t>
            </a:r>
            <a:r>
              <a:rPr lang="de-DE" altLang="de-DE" sz="1000" dirty="0" smtClean="0">
                <a:solidFill>
                  <a:srgbClr val="808080"/>
                </a:solidFill>
                <a:latin typeface="Arial Unicode MS" pitchFamily="34" charset="-128"/>
              </a:rPr>
              <a:t>,</a:t>
            </a:r>
            <a:r>
              <a:rPr lang="de-DE" altLang="de-DE" sz="1000" baseline="0" dirty="0" smtClean="0">
                <a:solidFill>
                  <a:srgbClr val="808080"/>
                </a:solidFill>
                <a:latin typeface="Arial Unicode MS" pitchFamily="34" charset="-128"/>
              </a:rPr>
              <a:t> Daniel Wolff, Dennis Pfeiffer, </a:t>
            </a:r>
            <a:r>
              <a:rPr lang="de-DE" altLang="de-DE" sz="1000" baseline="0" dirty="0" err="1" smtClean="0">
                <a:solidFill>
                  <a:srgbClr val="808080"/>
                </a:solidFill>
                <a:latin typeface="Arial Unicode MS" pitchFamily="34" charset="-128"/>
              </a:rPr>
              <a:t>Jialun</a:t>
            </a:r>
            <a:r>
              <a:rPr lang="de-DE" altLang="de-DE" sz="1000" baseline="0" dirty="0" smtClean="0">
                <a:solidFill>
                  <a:srgbClr val="808080"/>
                </a:solidFill>
                <a:latin typeface="Arial Unicode MS" pitchFamily="34" charset="-128"/>
              </a:rPr>
              <a:t> Jiang, Sebastian Schmitt</a:t>
            </a:r>
            <a:endParaRPr lang="de-DE" altLang="de-DE" sz="1000" dirty="0">
              <a:solidFill>
                <a:srgbClr val="808080"/>
              </a:solidFill>
              <a:latin typeface="Arial Unicode MS" pitchFamily="34" charset="-128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8460432" y="5449788"/>
            <a:ext cx="607368" cy="2693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fld id="{540B566C-DA1A-D842-A8CF-25AC38350C6E}" type="slidenum">
              <a:rPr kumimoji="0" lang="en-US" sz="11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 Unicode MS" charset="0"/>
                <a:ea typeface="+mn-ea"/>
                <a:cs typeface="Arial Unicode MS" charset="0"/>
              </a:rPr>
              <a:t>‹Nr.›</a:t>
            </a:fld>
            <a:endParaRPr kumimoji="0" lang="en-US" sz="115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 Unicode MS" charset="0"/>
              <a:ea typeface="+mn-ea"/>
              <a:cs typeface="Arial Unicode MS" charset="0"/>
            </a:endParaRPr>
          </a:p>
        </p:txBody>
      </p:sp>
      <p:pic>
        <p:nvPicPr>
          <p:cNvPr id="6" name="Picture 59" descr="Logo_TUC_de_RG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583122" cy="48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72" r:id="rId2"/>
    <p:sldLayoutId id="2147483761" r:id="rId3"/>
    <p:sldLayoutId id="2147483770" r:id="rId4"/>
    <p:sldLayoutId id="2147483774" r:id="rId5"/>
    <p:sldLayoutId id="2147483773" r:id="rId6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6933" y="841276"/>
            <a:ext cx="7737475" cy="792088"/>
          </a:xfrm>
        </p:spPr>
        <p:txBody>
          <a:bodyPr/>
          <a:lstStyle/>
          <a:p>
            <a:pPr algn="ctr"/>
            <a:r>
              <a:rPr lang="de-DE" dirty="0" smtClean="0">
                <a:latin typeface="Consolas" panose="020B0609020204030204" pitchFamily="49" charset="0"/>
              </a:rPr>
              <a:t>Informatikwerkstatt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39551" y="1993404"/>
            <a:ext cx="7672237" cy="2376264"/>
          </a:xfrm>
        </p:spPr>
        <p:txBody>
          <a:bodyPr/>
          <a:lstStyle/>
          <a:p>
            <a:pPr algn="ctr"/>
            <a:r>
              <a:rPr lang="de-DE" dirty="0" smtClean="0">
                <a:latin typeface="Consolas" panose="020B0609020204030204" pitchFamily="49" charset="0"/>
              </a:rPr>
              <a:t>ZWISCHENPRÄSENTATION</a:t>
            </a:r>
          </a:p>
          <a:p>
            <a:pPr algn="ctr"/>
            <a:endParaRPr lang="de-DE" dirty="0">
              <a:latin typeface="Consolas" panose="020B0609020204030204" pitchFamily="49" charset="0"/>
            </a:endParaRPr>
          </a:p>
          <a:p>
            <a:pPr algn="ctr"/>
            <a:r>
              <a:rPr lang="de-DE" sz="3200" dirty="0" smtClean="0">
                <a:latin typeface="Consolas" panose="020B0609020204030204" pitchFamily="49" charset="0"/>
              </a:rPr>
              <a:t>Double </a:t>
            </a:r>
            <a:r>
              <a:rPr lang="de-DE" sz="3200" dirty="0" err="1" smtClean="0">
                <a:latin typeface="Consolas" panose="020B0609020204030204" pitchFamily="49" charset="0"/>
              </a:rPr>
              <a:t>Up</a:t>
            </a:r>
            <a:endParaRPr lang="de-DE" sz="3200" dirty="0" smtClean="0">
              <a:latin typeface="Consolas" panose="020B0609020204030204" pitchFamily="49" charset="0"/>
            </a:endParaRPr>
          </a:p>
          <a:p>
            <a:pPr algn="ctr"/>
            <a:endParaRPr lang="de-DE" dirty="0">
              <a:latin typeface="Consolas" panose="020B0609020204030204" pitchFamily="49" charset="0"/>
            </a:endParaRPr>
          </a:p>
          <a:p>
            <a:pPr algn="ctr"/>
            <a:r>
              <a:rPr lang="de-DE" dirty="0" smtClean="0">
                <a:latin typeface="Consolas" panose="020B0609020204030204" pitchFamily="49" charset="0"/>
              </a:rPr>
              <a:t>18.01.2017</a:t>
            </a:r>
            <a:endParaRPr lang="de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1. Minispiel</a:t>
            </a:r>
            <a:br>
              <a:rPr lang="de-DE" sz="2200" dirty="0" smtClean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mit Fortschritt: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59" y="135120"/>
            <a:ext cx="6027268" cy="5012711"/>
          </a:xfrm>
        </p:spPr>
      </p:pic>
    </p:spTree>
    <p:extLst>
      <p:ext uri="{BB962C8B-B14F-4D97-AF65-F5344CB8AC3E}">
        <p14:creationId xmlns:p14="http://schemas.microsoft.com/office/powerpoint/2010/main" val="401178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>
                <a:latin typeface="Consolas" panose="020B0609020204030204" pitchFamily="49" charset="0"/>
              </a:rPr>
              <a:t>2</a:t>
            </a:r>
            <a:r>
              <a:rPr lang="de-DE" sz="2200" dirty="0" smtClean="0">
                <a:latin typeface="Consolas" panose="020B0609020204030204" pitchFamily="49" charset="0"/>
              </a:rPr>
              <a:t>. Minispiel</a:t>
            </a:r>
            <a:br>
              <a:rPr lang="de-DE" sz="2200" dirty="0" smtClean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mit Fortschritt: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77" y="135120"/>
            <a:ext cx="5984631" cy="5012711"/>
          </a:xfrm>
        </p:spPr>
      </p:pic>
    </p:spTree>
    <p:extLst>
      <p:ext uri="{BB962C8B-B14F-4D97-AF65-F5344CB8AC3E}">
        <p14:creationId xmlns:p14="http://schemas.microsoft.com/office/powerpoint/2010/main" val="29122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3. Minispiel</a:t>
            </a:r>
            <a:br>
              <a:rPr lang="de-DE" sz="2200" dirty="0" smtClean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mit Fortschritt: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77" y="138448"/>
            <a:ext cx="5984631" cy="5006054"/>
          </a:xfrm>
        </p:spPr>
      </p:pic>
    </p:spTree>
    <p:extLst>
      <p:ext uri="{BB962C8B-B14F-4D97-AF65-F5344CB8AC3E}">
        <p14:creationId xmlns:p14="http://schemas.microsoft.com/office/powerpoint/2010/main" val="83814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latin typeface="Consolas" panose="020B0609020204030204" pitchFamily="49" charset="0"/>
            </a:endParaRPr>
          </a:p>
          <a:p>
            <a:r>
              <a:rPr lang="de-DE" sz="2400" dirty="0" smtClean="0">
                <a:latin typeface="Consolas" panose="020B0609020204030204" pitchFamily="49" charset="0"/>
              </a:rPr>
              <a:t>Game App für Android</a:t>
            </a:r>
          </a:p>
          <a:p>
            <a:r>
              <a:rPr lang="de-DE" sz="2400" dirty="0" smtClean="0">
                <a:latin typeface="Consolas" panose="020B0609020204030204" pitchFamily="49" charset="0"/>
              </a:rPr>
              <a:t>Multiplayer-Reaktionsspiel</a:t>
            </a:r>
          </a:p>
          <a:p>
            <a:pPr lvl="1"/>
            <a:r>
              <a:rPr lang="de-DE" sz="2400" dirty="0" smtClean="0">
                <a:latin typeface="Consolas" panose="020B0609020204030204" pitchFamily="49" charset="0"/>
              </a:rPr>
              <a:t>besteht aus mehreren Minispielen</a:t>
            </a:r>
          </a:p>
          <a:p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 err="1" smtClean="0">
                <a:latin typeface="Consolas" panose="020B0609020204030204" pitchFamily="49" charset="0"/>
              </a:rPr>
              <a:t>Reminder</a:t>
            </a:r>
            <a:endParaRPr lang="de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07504" y="734546"/>
            <a:ext cx="2592288" cy="4355202"/>
          </a:xfrm>
        </p:spPr>
        <p:txBody>
          <a:bodyPr>
            <a:normAutofit/>
          </a:bodyPr>
          <a:lstStyle/>
          <a:p>
            <a:pPr algn="ctr"/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/>
              <a:t/>
            </a:r>
            <a:br>
              <a:rPr lang="de-DE" sz="2000" dirty="0"/>
            </a:br>
            <a:r>
              <a:rPr lang="de-DE" sz="2400" dirty="0" smtClean="0">
                <a:latin typeface="Consolas" panose="020B0609020204030204" pitchFamily="49" charset="0"/>
              </a:rPr>
              <a:t>Zwischenstand:</a:t>
            </a:r>
            <a:endParaRPr lang="de-DE" sz="2400" dirty="0">
              <a:latin typeface="Consolas" panose="020B0609020204030204" pitchFamily="49" charset="0"/>
            </a:endParaRPr>
          </a:p>
        </p:txBody>
      </p:sp>
      <p:pic>
        <p:nvPicPr>
          <p:cNvPr id="6" name="Short.wm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9792" y="121196"/>
            <a:ext cx="6232706" cy="5184576"/>
          </a:xfrm>
        </p:spPr>
      </p:pic>
    </p:spTree>
    <p:extLst>
      <p:ext uri="{BB962C8B-B14F-4D97-AF65-F5344CB8AC3E}">
        <p14:creationId xmlns:p14="http://schemas.microsoft.com/office/powerpoint/2010/main" val="199685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dirty="0" smtClean="0">
                <a:latin typeface="Consolas" panose="020B0609020204030204" pitchFamily="49" charset="0"/>
              </a:rPr>
              <a:t>Für Kommunikation / Versionsverwaltung:</a:t>
            </a:r>
          </a:p>
          <a:p>
            <a:pPr lvl="1"/>
            <a:r>
              <a:rPr lang="de-DE" sz="2000" dirty="0" err="1" smtClean="0">
                <a:latin typeface="Consolas" panose="020B0609020204030204" pitchFamily="49" charset="0"/>
              </a:rPr>
              <a:t>GitHub</a:t>
            </a:r>
            <a:endParaRPr lang="de-DE" sz="2000" dirty="0" smtClean="0">
              <a:latin typeface="Consolas" panose="020B0609020204030204" pitchFamily="49" charset="0"/>
            </a:endParaRPr>
          </a:p>
          <a:p>
            <a:pPr lvl="2"/>
            <a:r>
              <a:rPr lang="de-DE" sz="1800" dirty="0">
                <a:latin typeface="Consolas" panose="020B0609020204030204" pitchFamily="49" charset="0"/>
              </a:rPr>
              <a:t>Versionsverwaltung für Software-Projekte</a:t>
            </a:r>
          </a:p>
          <a:p>
            <a:pPr lvl="2"/>
            <a:endParaRPr lang="de-DE" dirty="0" smtClean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r>
              <a:rPr lang="de-DE" sz="2400" dirty="0" err="1" smtClean="0">
                <a:latin typeface="Consolas" panose="020B0609020204030204" pitchFamily="49" charset="0"/>
              </a:rPr>
              <a:t>LibGDX</a:t>
            </a:r>
            <a:endParaRPr lang="de-DE" sz="2400" dirty="0" smtClean="0">
              <a:latin typeface="Consolas" panose="020B0609020204030204" pitchFamily="49" charset="0"/>
            </a:endParaRPr>
          </a:p>
          <a:p>
            <a:pPr lvl="1"/>
            <a:r>
              <a:rPr lang="de-DE" sz="2000" dirty="0" smtClean="0">
                <a:latin typeface="Consolas" panose="020B0609020204030204" pitchFamily="49" charset="0"/>
              </a:rPr>
              <a:t>Java-Framework für plattformunabhängige Spieleentwicklung</a:t>
            </a:r>
          </a:p>
          <a:p>
            <a:pPr lvl="1"/>
            <a:r>
              <a:rPr lang="de-DE" sz="2000" dirty="0" smtClean="0">
                <a:latin typeface="Consolas" panose="020B0609020204030204" pitchFamily="49" charset="0"/>
              </a:rPr>
              <a:t>Verschiedene Programmbibliotheken/</a:t>
            </a:r>
            <a:r>
              <a:rPr lang="de-DE" sz="2000" dirty="0" err="1" smtClean="0">
                <a:latin typeface="Consolas" panose="020B0609020204030204" pitchFamily="49" charset="0"/>
              </a:rPr>
              <a:t>Extensions</a:t>
            </a:r>
            <a:r>
              <a:rPr lang="de-DE" sz="2000" dirty="0" smtClean="0">
                <a:latin typeface="Consolas" panose="020B0609020204030204" pitchFamily="49" charset="0"/>
              </a:rPr>
              <a:t> für verschiedene Funktionen</a:t>
            </a:r>
          </a:p>
          <a:p>
            <a:pPr lvl="2"/>
            <a:r>
              <a:rPr lang="de-DE" sz="1800" dirty="0" smtClean="0">
                <a:latin typeface="Consolas" panose="020B0609020204030204" pitchFamily="49" charset="0"/>
              </a:rPr>
              <a:t>Box2d (2D </a:t>
            </a:r>
            <a:r>
              <a:rPr lang="de-DE" sz="1800" dirty="0" err="1" smtClean="0">
                <a:latin typeface="Consolas" panose="020B0609020204030204" pitchFamily="49" charset="0"/>
              </a:rPr>
              <a:t>Physics</a:t>
            </a:r>
            <a:r>
              <a:rPr lang="de-DE" sz="1800" dirty="0" smtClean="0">
                <a:latin typeface="Consolas" panose="020B0609020204030204" pitchFamily="49" charset="0"/>
              </a:rPr>
              <a:t> Engine </a:t>
            </a:r>
            <a:r>
              <a:rPr lang="de-DE" sz="1800" dirty="0" err="1" smtClean="0">
                <a:latin typeface="Consolas" panose="020B0609020204030204" pitchFamily="49" charset="0"/>
              </a:rPr>
              <a:t>for</a:t>
            </a:r>
            <a:r>
              <a:rPr lang="de-DE" sz="1800" dirty="0" smtClean="0">
                <a:latin typeface="Consolas" panose="020B0609020204030204" pitchFamily="49" charset="0"/>
              </a:rPr>
              <a:t> Games)</a:t>
            </a:r>
            <a:endParaRPr lang="de-DE" sz="1800" dirty="0">
              <a:latin typeface="Consolas" panose="020B0609020204030204" pitchFamily="49" charset="0"/>
            </a:endParaRPr>
          </a:p>
          <a:p>
            <a:pPr lvl="2"/>
            <a:endParaRPr lang="de-DE" dirty="0" smtClean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Verwendete Technologien:</a:t>
            </a:r>
          </a:p>
        </p:txBody>
      </p:sp>
    </p:spTree>
    <p:extLst>
      <p:ext uri="{BB962C8B-B14F-4D97-AF65-F5344CB8AC3E}">
        <p14:creationId xmlns:p14="http://schemas.microsoft.com/office/powerpoint/2010/main" val="16314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32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21196"/>
            <a:ext cx="6140527" cy="5112568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Startbildschirm:</a:t>
            </a:r>
            <a:endParaRPr lang="de-DE" sz="2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6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Host/Client: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21196"/>
            <a:ext cx="6060754" cy="5040560"/>
          </a:xfrm>
        </p:spPr>
      </p:pic>
    </p:spTree>
    <p:extLst>
      <p:ext uri="{BB962C8B-B14F-4D97-AF65-F5344CB8AC3E}">
        <p14:creationId xmlns:p14="http://schemas.microsoft.com/office/powerpoint/2010/main" val="25199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Host/Client: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26765"/>
            <a:ext cx="6060754" cy="5029421"/>
          </a:xfrm>
        </p:spPr>
      </p:pic>
    </p:spTree>
    <p:extLst>
      <p:ext uri="{BB962C8B-B14F-4D97-AF65-F5344CB8AC3E}">
        <p14:creationId xmlns:p14="http://schemas.microsoft.com/office/powerpoint/2010/main" val="38092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734546"/>
            <a:ext cx="2664296" cy="4427210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400" dirty="0" smtClean="0">
                <a:latin typeface="Consolas" panose="020B0609020204030204" pitchFamily="49" charset="0"/>
              </a:rPr>
              <a:t/>
            </a:r>
            <a:br>
              <a:rPr lang="de-DE" sz="2400" dirty="0" smtClean="0">
                <a:latin typeface="Consolas" panose="020B0609020204030204" pitchFamily="49" charset="0"/>
              </a:rPr>
            </a:br>
            <a:r>
              <a:rPr lang="de-DE" sz="2400" dirty="0">
                <a:latin typeface="Consolas" panose="020B0609020204030204" pitchFamily="49" charset="0"/>
              </a:rPr>
              <a:t/>
            </a:r>
            <a:br>
              <a:rPr lang="de-DE" sz="2400" dirty="0">
                <a:latin typeface="Consolas" panose="020B0609020204030204" pitchFamily="49" charset="0"/>
              </a:rPr>
            </a:br>
            <a:r>
              <a:rPr lang="de-DE" sz="2200" dirty="0" smtClean="0">
                <a:latin typeface="Consolas" panose="020B0609020204030204" pitchFamily="49" charset="0"/>
              </a:rPr>
              <a:t>1. Minispiel:</a:t>
            </a:r>
            <a:endParaRPr lang="de-DE" sz="2200" dirty="0">
              <a:latin typeface="Consolas" panose="020B0609020204030204" pitchFamily="49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59" y="126765"/>
            <a:ext cx="6027268" cy="5029421"/>
          </a:xfrm>
        </p:spPr>
      </p:pic>
    </p:spTree>
    <p:extLst>
      <p:ext uri="{BB962C8B-B14F-4D97-AF65-F5344CB8AC3E}">
        <p14:creationId xmlns:p14="http://schemas.microsoft.com/office/powerpoint/2010/main" val="388563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1_M2_PowerpointVorlage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äsentation1" id="{35E5B425-AFE4-A044-A5C0-F4B127A5892F}" vid="{70E9D9EE-FDBD-D247-8A21-04930885DD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W1_M2_PowerpointVorlage</Template>
  <TotalTime>0</TotalTime>
  <Words>45</Words>
  <Application>Microsoft Office PowerPoint</Application>
  <PresentationFormat>Bildschirmpräsentation (16:10)</PresentationFormat>
  <Paragraphs>31</Paragraphs>
  <Slides>12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W1_M2_PowerpointVorlage</vt:lpstr>
      <vt:lpstr>Informatikwerkstatt</vt:lpstr>
      <vt:lpstr>Reminder</vt:lpstr>
      <vt:lpstr>      Zwischenstand:</vt:lpstr>
      <vt:lpstr>Verwendete Technologien:</vt:lpstr>
      <vt:lpstr>PowerPoint-Präsentation</vt:lpstr>
      <vt:lpstr>     Startbildschirm:</vt:lpstr>
      <vt:lpstr>     Host/Client:</vt:lpstr>
      <vt:lpstr>     Host/Client:</vt:lpstr>
      <vt:lpstr>     1. Minispiel:</vt:lpstr>
      <vt:lpstr>     1. Minispiel mit Fortschritt:</vt:lpstr>
      <vt:lpstr>     2. Minispiel mit Fortschritt:</vt:lpstr>
      <vt:lpstr>     3. Minispiel mit Fortschritt: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DennisUni</dc:creator>
  <cp:lastModifiedBy>DennisUni</cp:lastModifiedBy>
  <cp:revision>25</cp:revision>
  <dcterms:created xsi:type="dcterms:W3CDTF">2016-12-18T22:52:12Z</dcterms:created>
  <dcterms:modified xsi:type="dcterms:W3CDTF">2017-01-16T16:29:32Z</dcterms:modified>
</cp:coreProperties>
</file>